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5" r:id="rId4"/>
    <p:sldId id="264" r:id="rId5"/>
    <p:sldId id="266" r:id="rId6"/>
    <p:sldId id="263" r:id="rId7"/>
    <p:sldId id="268" r:id="rId8"/>
    <p:sldId id="269" r:id="rId9"/>
    <p:sldId id="270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60B9F-537B-EA4E-B53B-BA66E3315D7B}" v="64" dt="2026-01-12T16:43:30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09"/>
  </p:normalViewPr>
  <p:slideViewPr>
    <p:cSldViewPr snapToGrid="0">
      <p:cViewPr varScale="1">
        <p:scale>
          <a:sx n="111" d="100"/>
          <a:sy n="111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9854-FFE7-6B40-DEE3-920EA9AD1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B01D8-68F6-B648-55CB-14AA87D6D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860B7-3E69-3DE9-6172-9B7D86A88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ABAEF-2447-B7EB-897C-FCDA1069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58250-96F8-AD5B-2659-F7C36B58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8D04-5C8A-E87C-B1C9-4D809A46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8215F-822C-5EEE-F462-CD7000835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86F76-F08A-2AE7-B77E-310C3BA5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82777-4EA1-4843-94D4-DDABD5807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5AD04-08D1-09FC-8BA8-09E2FD38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1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81E8C-34D6-621B-895A-AD0712621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A5E2F-754C-ADC9-476D-246E05C78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FA282-5AF3-222A-EB64-FA458F7A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977BF-09D0-0C9B-3D19-79537CC8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67E47-699B-7CD0-D5F2-7BB5B520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4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C5FB-1A89-9E66-21A8-58AB09B2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5758-72FB-0846-B34C-AC635C79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A0834-EEB1-3F56-76B6-68ED1D39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C9221-F073-B81F-53A2-1F7281E3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01703-1584-0D83-03FE-2291B707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7299-DB2E-E6C1-68DE-2123DFC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DC0AE-8AD8-7890-A8CA-F467774CA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87759-9985-8B87-6062-9FED91C8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4BFBB-AF76-D943-2BB5-C53D4B27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4426-9DEE-E695-892D-F2DC54B4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0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AECB-811C-0D8D-A263-D8844669A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1134C-0651-16CB-7FC3-AB3CE83BA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E1A47-ABDE-74E5-AA9A-69300834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6EA32-B46E-0B48-FB9D-BA9B8CC0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9B3A5-6C62-BC8E-E854-8C9C82FE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483A8-E439-FEBE-4F5A-0DCD5EFD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4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9370-4E22-79B0-5054-690DA5AB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C8FAE-3E10-5511-2BBB-A806CA07F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F1091-BA32-4D49-F125-F62A57408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5CC7C-8BE1-975B-88E7-9FF2C147B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CAF71-4CCC-E5EC-6601-FB7497044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F4B671-5B90-651E-C2C2-95CB9710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947D5-70C6-E7B1-737E-96D0269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9B91D-A906-7795-8F6E-BBA85612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4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6A7D-900C-AE88-345E-CFC15699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46FFED-09A8-0F0B-CB53-759CF6365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EB713-AA00-22C7-AF30-616F2EC8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1BF34-1DF2-067A-EA94-1E52882F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4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977132-B25E-88FC-6030-5B8BBC84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1B674-7E06-ED5A-FF4B-A49AEB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8E487-3E6F-5D23-98C7-8C77900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5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D773-2E7C-2909-B1AD-AA490CD6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F810F-77E4-5ED2-0E8C-D912235C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5CCC4-667D-05C1-03A0-91F50EDA2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76A32-429C-7D07-3FA2-F569DD871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EFBCD-0B74-4A57-9418-0F967E0B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620FF-9369-F35D-D92F-B1A625E5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5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1E76-9343-1B1C-CC27-D8737A08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E620B7-1627-0253-BCC8-054924BC7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78857-2EBD-544C-3E3E-19E0368A8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31749-91FA-22E9-97FF-A76A009F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56FB8-9E71-9D62-6EBD-0804447B3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3AF27-C7F6-58E4-6359-2F60A06F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2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C4F81-3CBC-D742-64B6-FFDB7484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8564-B4A7-534C-9BA6-29C3276EC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C2A45-7463-428D-0091-46F9E5688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5EF6A8-EA0C-044D-A4C1-EB30E8F0E2D9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187B-003C-5B3D-00F4-B0BDD0740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D0A7B-1DC1-3503-FC7B-958D42801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6FDC11-30C6-8F42-B66E-FA598D543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8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11C497-D4C6-C2EA-44EB-5C355DFA8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967" y="360203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MAE301 Applied Experimental Statistics</a:t>
            </a:r>
          </a:p>
          <a:p>
            <a:pPr algn="l"/>
            <a:r>
              <a:rPr lang="en-US" dirty="0"/>
              <a:t>“Max” Yi Ren</a:t>
            </a:r>
          </a:p>
          <a:p>
            <a:pPr algn="l"/>
            <a:r>
              <a:rPr lang="en-US" dirty="0"/>
              <a:t>ASU Spring 2026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FF7E57-9E59-8151-EA3B-4EDD6FC84668}"/>
              </a:ext>
            </a:extLst>
          </p:cNvPr>
          <p:cNvSpPr txBox="1">
            <a:spLocks/>
          </p:cNvSpPr>
          <p:nvPr/>
        </p:nvSpPr>
        <p:spPr>
          <a:xfrm>
            <a:off x="846093" y="70524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0432FF"/>
                </a:solidFill>
              </a:rPr>
              <a:t>Opening</a:t>
            </a:r>
          </a:p>
        </p:txBody>
      </p:sp>
    </p:spTree>
    <p:extLst>
      <p:ext uri="{BB962C8B-B14F-4D97-AF65-F5344CB8AC3E}">
        <p14:creationId xmlns:p14="http://schemas.microsoft.com/office/powerpoint/2010/main" val="286229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6F3B1-D955-DF67-FE2D-9F08BFB0F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0265-2F91-5E3F-A643-381F3707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CCFEA-1C1D-70D8-CB58-4A556523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Exam 1 (</a:t>
            </a:r>
            <a:r>
              <a:rPr lang="en-US" sz="2400" b="1" dirty="0"/>
              <a:t>Feb. 25</a:t>
            </a:r>
            <a:r>
              <a:rPr lang="en-US" sz="2400" dirty="0"/>
              <a:t>): 15%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Exam 2 (</a:t>
            </a:r>
            <a:r>
              <a:rPr lang="en-US" sz="2400" b="1" dirty="0"/>
              <a:t>Apr. 10</a:t>
            </a:r>
            <a:r>
              <a:rPr lang="en-US" sz="2400" dirty="0"/>
              <a:t>): 15%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Project: 30%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Class participation: 40%</a:t>
            </a:r>
          </a:p>
        </p:txBody>
      </p:sp>
    </p:spTree>
    <p:extLst>
      <p:ext uri="{BB962C8B-B14F-4D97-AF65-F5344CB8AC3E}">
        <p14:creationId xmlns:p14="http://schemas.microsoft.com/office/powerpoint/2010/main" val="10900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418A7-7AC1-5CAD-5C29-54901DB21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98E6-DDAD-A0E8-EA43-2260437F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53F3E-1882-8832-EA69-F77DD374C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You need to have/be familiar with: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AI assistance (GPT thinking/pro, Gemini pro, etc.)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Python &amp; IDE (VS code, Cursor, etc.)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Git &amp; </a:t>
            </a:r>
            <a:r>
              <a:rPr lang="en-US" sz="2400" dirty="0" err="1"/>
              <a:t>Github</a:t>
            </a:r>
            <a:r>
              <a:rPr lang="en-US" sz="2400" dirty="0"/>
              <a:t> (for managing team project)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Latex (for communicating math effectively with AI)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Do not learn from 101 style tutorial. Learn by doing and failing!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1372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6055C-9F97-9A0D-5C86-FC4441B34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1B9E-5BE6-F079-7B5C-9A901F67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Required mindset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22AB-93F4-E9E8-85B3-6067759B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Knowledge/experience no longer justifies your value.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Rethink why you spend time and money on education.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Get out of your comfort zone, think what actually makes you happy.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Embrace ignorance.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923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B60B1-DCC6-CD15-1646-D7C9DC847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1152E-A003-F0D3-E41A-F4C278B8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852" b="22951"/>
          <a:stretch/>
        </p:blipFill>
        <p:spPr>
          <a:xfrm>
            <a:off x="3342753" y="3580314"/>
            <a:ext cx="6344694" cy="34126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04B28-BAE7-6C04-497C-D6D07B35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9E7A9-9824-2C1C-406F-E4CA049BC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Objective: </a:t>
            </a:r>
            <a:r>
              <a:rPr lang="en-US" sz="2400" dirty="0"/>
              <a:t>Learning the necessary fundamentals to understand generative AI: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</a:t>
            </a:r>
            <a:r>
              <a:rPr lang="en-US" sz="2400" b="1" dirty="0"/>
              <a:t>Random variable, probability distributions, Bayes’ theorem, Central limit theorem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- </a:t>
            </a:r>
            <a:r>
              <a:rPr lang="en-US" sz="2400" i="1" dirty="0"/>
              <a:t>A formal language to describe random events, e.g., “what is the chance of raining tomorrow?”</a:t>
            </a:r>
          </a:p>
        </p:txBody>
      </p:sp>
    </p:spTree>
    <p:extLst>
      <p:ext uri="{BB962C8B-B14F-4D97-AF65-F5344CB8AC3E}">
        <p14:creationId xmlns:p14="http://schemas.microsoft.com/office/powerpoint/2010/main" val="287788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54FB5-A16D-5164-6044-4FD1B2F0E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-test to statistically determine whether the means of two normally distributed groups &#10;         are different. Example - sample means in cases I and II are the same, the variability differs.">
            <a:extLst>
              <a:ext uri="{FF2B5EF4-FFF2-40B4-BE49-F238E27FC236}">
                <a16:creationId xmlns:a16="http://schemas.microsoft.com/office/drawing/2014/main" id="{87A0AAEE-555E-E291-2423-FC9E36CDB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35" y="3685309"/>
            <a:ext cx="6043221" cy="31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754A38-3A3D-DE9E-E58A-7A82789D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98C2-99F1-62B0-D5E8-7B139C609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Objective: </a:t>
            </a:r>
            <a:r>
              <a:rPr lang="en-US" sz="2400" dirty="0"/>
              <a:t>Learning the necessary fundamentals to understand generative AI: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Random variable, probability distributions, Bayes’ theorem, Central limit theorem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</a:t>
            </a:r>
            <a:r>
              <a:rPr lang="en-US" sz="2400" b="1" dirty="0"/>
              <a:t>Hypothesis test, confidence interval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i="1" dirty="0"/>
              <a:t>- Make conclusions based on data and under uncertainty, e.g., “Is this year’s precipitation abnormal?”</a:t>
            </a:r>
          </a:p>
        </p:txBody>
      </p:sp>
    </p:spTree>
    <p:extLst>
      <p:ext uri="{BB962C8B-B14F-4D97-AF65-F5344CB8AC3E}">
        <p14:creationId xmlns:p14="http://schemas.microsoft.com/office/powerpoint/2010/main" val="260604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2280A-9C60-B226-B04F-5ECBAA51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443A-DDAC-DB9F-AB73-26A5FD86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41C6B-E1A0-9EC7-9302-6058D8F85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Objective: </a:t>
            </a:r>
            <a:r>
              <a:rPr lang="en-US" sz="2400" dirty="0"/>
              <a:t>Learning the necessary fundamentals to understand generative AI: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Random variable, probability distributions, Bayes’ theorem, Central limit theorem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Hypothesis test, confidence interval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</a:t>
            </a:r>
            <a:r>
              <a:rPr lang="en-US" sz="2400" b="1" dirty="0"/>
              <a:t>Linear algebra, matrix calculus, optimization theory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1D0EB-CA34-E80F-07E6-5DCE43072074}"/>
              </a:ext>
            </a:extLst>
          </p:cNvPr>
          <p:cNvSpPr txBox="1"/>
          <p:nvPr/>
        </p:nvSpPr>
        <p:spPr>
          <a:xfrm>
            <a:off x="838200" y="4103408"/>
            <a:ext cx="75576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Tx/>
              <a:buChar char="-"/>
            </a:pPr>
            <a:r>
              <a:rPr lang="en-US" sz="2400" i="1" dirty="0"/>
              <a:t> Principles for decision making, e.g., “what would be the best model to predict next-day precipitation rate based on the data and knowledge we have?”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2E182-4FBE-3FDE-67BC-B2A9D5A5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862"/>
          <a:stretch/>
        </p:blipFill>
        <p:spPr>
          <a:xfrm>
            <a:off x="8867259" y="2751404"/>
            <a:ext cx="2950667" cy="41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EE8D-A04C-29FC-9C48-D37DEE7D4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114C-8698-A231-0E58-78F68777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F006-1915-88FA-ACD4-2BE6C778A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Objective: </a:t>
            </a:r>
            <a:r>
              <a:rPr lang="en-US" sz="2400" dirty="0"/>
              <a:t>Learning the necessary fundamentals to understand generative AI: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Random variable, probability distributions, Bayes’ theorem, Central limit theorem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Hypothesis test, confidence interval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Linear algebra, matrix calculus, optimization theory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</a:t>
            </a:r>
            <a:r>
              <a:rPr lang="en-US" sz="2400" b="1" dirty="0"/>
              <a:t>Regression, design of experiment, ANOVA</a:t>
            </a:r>
          </a:p>
        </p:txBody>
      </p:sp>
      <p:pic>
        <p:nvPicPr>
          <p:cNvPr id="4" name="Picture 2" descr="Regression Coefficient Plot with 95% Confidence Intervals (Inclusion of...  | Download Scientific Diagram">
            <a:extLst>
              <a:ext uri="{FF2B5EF4-FFF2-40B4-BE49-F238E27FC236}">
                <a16:creationId xmlns:a16="http://schemas.microsoft.com/office/drawing/2014/main" id="{755261F7-5F54-A41A-E380-44A28B521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0" t="3663" r="2941" b="13333"/>
          <a:stretch/>
        </p:blipFill>
        <p:spPr bwMode="auto">
          <a:xfrm>
            <a:off x="8395854" y="2804780"/>
            <a:ext cx="3318071" cy="405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F51F4-92AE-C89F-A6B4-A77ECA1BDE26}"/>
              </a:ext>
            </a:extLst>
          </p:cNvPr>
          <p:cNvSpPr txBox="1"/>
          <p:nvPr/>
        </p:nvSpPr>
        <p:spPr>
          <a:xfrm>
            <a:off x="838199" y="4671444"/>
            <a:ext cx="7347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i="1" dirty="0"/>
              <a:t>- Classic methods for explaining data, e.g., “according to the data, what are the key observables that affect the next-day precipitation rate?”</a:t>
            </a:r>
          </a:p>
        </p:txBody>
      </p:sp>
    </p:spTree>
    <p:extLst>
      <p:ext uri="{BB962C8B-B14F-4D97-AF65-F5344CB8AC3E}">
        <p14:creationId xmlns:p14="http://schemas.microsoft.com/office/powerpoint/2010/main" val="136970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3BDC0-8108-766D-5FAE-BD352FB45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0B024-961E-D326-509F-F92393D2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A2A4-66B5-1FD5-CD7A-AD4BB07E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Objective: </a:t>
            </a:r>
            <a:r>
              <a:rPr lang="en-US" sz="2400" dirty="0"/>
              <a:t>Learning the necessary fundamentals to understand generative AI: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* </a:t>
            </a:r>
            <a:r>
              <a:rPr lang="en-US" sz="2400" b="1" dirty="0"/>
              <a:t>Singular value decomposition, principal component analysis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i="1" dirty="0"/>
              <a:t>- Classic methods for understanding intrinsic high-dimensional data structure, e.g., “What are the common spatial-temporal precipitation patterns in Arizona?”</a:t>
            </a:r>
          </a:p>
        </p:txBody>
      </p:sp>
      <p:pic>
        <p:nvPicPr>
          <p:cNvPr id="5122" name="Picture 2" descr="ML | Face Recognition Using Eigenfaces (PCA Algorithm) - GeeksforGeeks">
            <a:extLst>
              <a:ext uri="{FF2B5EF4-FFF2-40B4-BE49-F238E27FC236}">
                <a16:creationId xmlns:a16="http://schemas.microsoft.com/office/drawing/2014/main" id="{9AEA3622-7DD2-A1F6-AAFB-E15104007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71827"/>
            <a:ext cx="6400800" cy="298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03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A91C2-5BBE-A173-CB8C-FEC06DB13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4D32-E2AB-49A2-7CB1-2F67E760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87AC7-0939-68D0-3322-54D188A1D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Objective: </a:t>
            </a:r>
            <a:r>
              <a:rPr lang="en-US" sz="2400" dirty="0"/>
              <a:t>Learning the necessary fundamentals to understand generative AI: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* Neural networks, attention, residual, language model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- A modeling framework that considers intrinsic data structure, e.g., “</a:t>
            </a:r>
            <a:r>
              <a:rPr lang="en-US" sz="2400" i="1" dirty="0"/>
              <a:t>according to the data and </a:t>
            </a:r>
            <a:r>
              <a:rPr lang="en-US" sz="2400" b="1" i="1" dirty="0"/>
              <a:t>the dynamic nature of weather</a:t>
            </a:r>
            <a:r>
              <a:rPr lang="en-US" sz="2400" i="1" dirty="0"/>
              <a:t>, what are the key observables that affect the next-day precipitation rate?</a:t>
            </a:r>
            <a:r>
              <a:rPr lang="en-US" sz="2400" dirty="0"/>
              <a:t>”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pic>
        <p:nvPicPr>
          <p:cNvPr id="6146" name="Picture 2" descr="Modeling Earth's Atmosphere with Spherical Fourier Neural Operators |  NVIDIA Technical Blog">
            <a:extLst>
              <a:ext uri="{FF2B5EF4-FFF2-40B4-BE49-F238E27FC236}">
                <a16:creationId xmlns:a16="http://schemas.microsoft.com/office/drawing/2014/main" id="{1A2F9C82-695A-92E4-7577-4593A8571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35" y="3840101"/>
            <a:ext cx="5161343" cy="290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123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4BD9F-0CD6-DC73-AAF8-9A380CA5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8A18-03E3-49AF-7867-8D405AE2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Course team project “why not?”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3BFD3-2446-FE9C-C879-DB81D7542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Objective: </a:t>
            </a:r>
            <a:r>
              <a:rPr lang="en-US" sz="2400" dirty="0"/>
              <a:t>Gain experience at building generative models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Phase 1 (due Mar. 16): </a:t>
            </a:r>
            <a:r>
              <a:rPr lang="en-US" sz="2400" dirty="0"/>
              <a:t>Propose an AI startup idea (report + short video). Presentation on Mar. 18 after in-class peer review.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Phase 2 (due Apr. 13): </a:t>
            </a:r>
            <a:r>
              <a:rPr lang="en-US" sz="2400" dirty="0"/>
              <a:t>Submit a nano-GPT style language model (report + code).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Phase 3 (due Apr. 27): </a:t>
            </a:r>
            <a:r>
              <a:rPr lang="en-US" sz="2400" dirty="0"/>
              <a:t>Submit a minimal viable product for your startup idea, using the language model as a baseline. Presentation on Apr. 29 and May. 01 after in-class peer review.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Teams will be randomly formed after class finalizes (before next Monday).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92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B16CE-FC2E-BE02-F65F-B3BD28021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179E-945F-8463-75E9-E76ADC6E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In-class activity: magic vs.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BA7E-43C2-3B57-EFFE-1DB4A36ED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6070" cy="5032375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Objective: </a:t>
            </a:r>
            <a:r>
              <a:rPr lang="en-US" sz="2400" dirty="0"/>
              <a:t>Strengthen your ability in self-learning with AI assistance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Phase 0: </a:t>
            </a:r>
            <a:r>
              <a:rPr lang="en-US" sz="2400" dirty="0"/>
              <a:t>Topic keywords will be posted prior to the class for warm-up.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Phase 1: </a:t>
            </a:r>
            <a:r>
              <a:rPr lang="en-US" sz="2400" dirty="0"/>
              <a:t>Team studies the presented problem for ~10 min. AI allowed.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rgbClr val="0432FF"/>
                </a:solidFill>
              </a:rPr>
              <a:t>Phase 2: </a:t>
            </a:r>
            <a:r>
              <a:rPr lang="en-US" sz="2400" dirty="0"/>
              <a:t>A team is chosen randomly to give a chalk talk about the solution in 10 min. AI not allowed for presenters. Other teams can raise questions and volunteer to help if the first team cannot fully solve.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193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717</Words>
  <Application>Microsoft Macintosh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Course overview</vt:lpstr>
      <vt:lpstr>Course overview</vt:lpstr>
      <vt:lpstr>Course overview</vt:lpstr>
      <vt:lpstr>Course overview</vt:lpstr>
      <vt:lpstr>Course overview</vt:lpstr>
      <vt:lpstr>Course overview</vt:lpstr>
      <vt:lpstr>Course team project “why not?”</vt:lpstr>
      <vt:lpstr>In-class activity: magic vs. magic</vt:lpstr>
      <vt:lpstr>Grading</vt:lpstr>
      <vt:lpstr>Preparation</vt:lpstr>
      <vt:lpstr>Required mindset for this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 Ren</dc:creator>
  <cp:lastModifiedBy>Yi Ren</cp:lastModifiedBy>
  <cp:revision>1</cp:revision>
  <dcterms:created xsi:type="dcterms:W3CDTF">2026-01-12T01:22:26Z</dcterms:created>
  <dcterms:modified xsi:type="dcterms:W3CDTF">2026-01-12T17:02:29Z</dcterms:modified>
</cp:coreProperties>
</file>